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30276800" cx="213741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iGmOtvbsW00bS+Q5cXM0fVLABR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857500" y="512763"/>
            <a:ext cx="3429000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25051bba5_1_6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25051bba5_1_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f25051bba5_1_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95" name="Google Shape;95;p1:notes"/>
          <p:cNvSpPr/>
          <p:nvPr>
            <p:ph idx="3" type="sldImg"/>
          </p:nvPr>
        </p:nvSpPr>
        <p:spPr>
          <a:xfrm>
            <a:off x="3665538" y="512763"/>
            <a:ext cx="181292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 txBox="1"/>
          <p:nvPr>
            <p:ph idx="11" type="ftr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:notes"/>
          <p:cNvSpPr txBox="1"/>
          <p:nvPr>
            <p:ph idx="12" type="sldNum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qr-code-generator.com/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Relationship Id="rId4" Type="http://schemas.openxmlformats.org/officeDocument/2006/relationships/image" Target="../media/image3.png"/><Relationship Id="rId11" Type="http://schemas.openxmlformats.org/officeDocument/2006/relationships/image" Target="../media/image10.png"/><Relationship Id="rId10" Type="http://schemas.openxmlformats.org/officeDocument/2006/relationships/image" Target="../media/image7.png"/><Relationship Id="rId12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f25051bba5_1_6"/>
          <p:cNvSpPr txBox="1"/>
          <p:nvPr/>
        </p:nvSpPr>
        <p:spPr>
          <a:xfrm>
            <a:off x="1423500" y="1361000"/>
            <a:ext cx="143145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Poster Formatting Guidelines</a:t>
            </a:r>
            <a:endParaRPr b="1" sz="5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5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2026 Master Brewers Conference</a:t>
            </a:r>
            <a:endParaRPr b="1" i="1" sz="5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f25051bba5_1_6"/>
          <p:cNvSpPr txBox="1"/>
          <p:nvPr/>
        </p:nvSpPr>
        <p:spPr>
          <a:xfrm>
            <a:off x="1423500" y="4212200"/>
            <a:ext cx="18527100" cy="245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Goal: pres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enting the main findings of your work in a concise and easy-to-follow way!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Poster dimensions: 36 inches wide x 48 inches tall (vertical orientation)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 size recommendations: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Takeaway (main poster header): 75 - 90 pt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Formal title: 40 - 50 pt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 body: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minimum 28 pt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Author names and affiliations: 40-50 pt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 tips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sans serif font such as Arial or Helvetica for readability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consistent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font throughout with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bold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text for headings and emphasizing key points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Sections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purpose of each section is explained in the template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b="1" lang="en-US" sz="4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fewer words the better!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Focus on using high quality visuals with brief descriptions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Visuals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raw data to a minimum, instead tell a story with graphs, charts, or diagrams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high resolution images. Download and insert the highest resolution possible. Screenshots often are too pixelated.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QR code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 to your paper, contact info, or any relevant supplementary information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Generate a QR code with this website or similar: </a:t>
            </a:r>
            <a:r>
              <a:rPr lang="en-US" sz="4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https://www.qr-code-generator.com/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○"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Tip: test your QR code before printing your poster!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g3f25051bba5_1_6" title="Master Brewers-cmyk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064825" y="392001"/>
            <a:ext cx="3966375" cy="2768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"/>
          <p:cNvGrpSpPr/>
          <p:nvPr/>
        </p:nvGrpSpPr>
        <p:grpSpPr>
          <a:xfrm>
            <a:off x="838675" y="5528630"/>
            <a:ext cx="19600258" cy="4638263"/>
            <a:chOff x="0" y="-152400"/>
            <a:chExt cx="2483340" cy="356581"/>
          </a:xfrm>
        </p:grpSpPr>
        <p:sp>
          <p:nvSpPr>
            <p:cNvPr id="101" name="Google Shape;101;p1"/>
            <p:cNvSpPr/>
            <p:nvPr/>
          </p:nvSpPr>
          <p:spPr>
            <a:xfrm>
              <a:off x="0" y="0"/>
              <a:ext cx="2483340" cy="204181"/>
            </a:xfrm>
            <a:custGeom>
              <a:rect b="b" l="l" r="r" t="t"/>
              <a:pathLst>
                <a:path extrusionOk="0" h="204181" w="2483340">
                  <a:moveTo>
                    <a:pt x="7900" y="0"/>
                  </a:moveTo>
                  <a:lnTo>
                    <a:pt x="2475440" y="0"/>
                  </a:lnTo>
                  <a:cubicBezTo>
                    <a:pt x="2477535" y="0"/>
                    <a:pt x="2479544" y="832"/>
                    <a:pt x="2481026" y="2314"/>
                  </a:cubicBezTo>
                  <a:cubicBezTo>
                    <a:pt x="2482507" y="3795"/>
                    <a:pt x="2483340" y="5805"/>
                    <a:pt x="2483340" y="7900"/>
                  </a:cubicBezTo>
                  <a:lnTo>
                    <a:pt x="2483340" y="196281"/>
                  </a:lnTo>
                  <a:cubicBezTo>
                    <a:pt x="2483340" y="198377"/>
                    <a:pt x="2482507" y="200386"/>
                    <a:pt x="2481026" y="201867"/>
                  </a:cubicBezTo>
                  <a:cubicBezTo>
                    <a:pt x="2479544" y="203349"/>
                    <a:pt x="2477535" y="204181"/>
                    <a:pt x="2475440" y="204181"/>
                  </a:cubicBezTo>
                  <a:lnTo>
                    <a:pt x="7900" y="204181"/>
                  </a:lnTo>
                  <a:cubicBezTo>
                    <a:pt x="5805" y="204181"/>
                    <a:pt x="3795" y="203349"/>
                    <a:pt x="2314" y="201867"/>
                  </a:cubicBezTo>
                  <a:cubicBezTo>
                    <a:pt x="832" y="200386"/>
                    <a:pt x="0" y="198377"/>
                    <a:pt x="0" y="196281"/>
                  </a:cubicBezTo>
                  <a:lnTo>
                    <a:pt x="0" y="7900"/>
                  </a:lnTo>
                  <a:cubicBezTo>
                    <a:pt x="0" y="5805"/>
                    <a:pt x="832" y="3795"/>
                    <a:pt x="2314" y="2314"/>
                  </a:cubicBezTo>
                  <a:cubicBezTo>
                    <a:pt x="3795" y="832"/>
                    <a:pt x="5805" y="0"/>
                    <a:pt x="7900" y="0"/>
                  </a:cubicBezTo>
                  <a:close/>
                </a:path>
              </a:pathLst>
            </a:custGeom>
            <a:solidFill>
              <a:srgbClr val="71AAA9">
                <a:alpha val="14901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"/>
            <p:cNvSpPr txBox="1"/>
            <p:nvPr/>
          </p:nvSpPr>
          <p:spPr>
            <a:xfrm>
              <a:off x="0" y="-152400"/>
              <a:ext cx="2483340" cy="3565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3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1"/>
          <p:cNvGrpSpPr/>
          <p:nvPr/>
        </p:nvGrpSpPr>
        <p:grpSpPr>
          <a:xfrm>
            <a:off x="838650" y="23711576"/>
            <a:ext cx="19600258" cy="3483245"/>
            <a:chOff x="0" y="-152400"/>
            <a:chExt cx="2483340" cy="410518"/>
          </a:xfrm>
        </p:grpSpPr>
        <p:sp>
          <p:nvSpPr>
            <p:cNvPr id="104" name="Google Shape;104;p1"/>
            <p:cNvSpPr/>
            <p:nvPr/>
          </p:nvSpPr>
          <p:spPr>
            <a:xfrm>
              <a:off x="0" y="0"/>
              <a:ext cx="2483340" cy="258118"/>
            </a:xfrm>
            <a:custGeom>
              <a:rect b="b" l="l" r="r" t="t"/>
              <a:pathLst>
                <a:path extrusionOk="0" h="258118" w="2483340">
                  <a:moveTo>
                    <a:pt x="7900" y="0"/>
                  </a:moveTo>
                  <a:lnTo>
                    <a:pt x="2475440" y="0"/>
                  </a:lnTo>
                  <a:cubicBezTo>
                    <a:pt x="2477535" y="0"/>
                    <a:pt x="2479544" y="832"/>
                    <a:pt x="2481026" y="2314"/>
                  </a:cubicBezTo>
                  <a:cubicBezTo>
                    <a:pt x="2482507" y="3795"/>
                    <a:pt x="2483340" y="5805"/>
                    <a:pt x="2483340" y="7900"/>
                  </a:cubicBezTo>
                  <a:lnTo>
                    <a:pt x="2483340" y="250218"/>
                  </a:lnTo>
                  <a:cubicBezTo>
                    <a:pt x="2483340" y="252313"/>
                    <a:pt x="2482507" y="254323"/>
                    <a:pt x="2481026" y="255804"/>
                  </a:cubicBezTo>
                  <a:cubicBezTo>
                    <a:pt x="2479544" y="257286"/>
                    <a:pt x="2477535" y="258118"/>
                    <a:pt x="2475440" y="258118"/>
                  </a:cubicBezTo>
                  <a:lnTo>
                    <a:pt x="7900" y="258118"/>
                  </a:lnTo>
                  <a:cubicBezTo>
                    <a:pt x="5805" y="258118"/>
                    <a:pt x="3795" y="257286"/>
                    <a:pt x="2314" y="255804"/>
                  </a:cubicBezTo>
                  <a:cubicBezTo>
                    <a:pt x="832" y="254323"/>
                    <a:pt x="0" y="252313"/>
                    <a:pt x="0" y="250218"/>
                  </a:cubicBezTo>
                  <a:lnTo>
                    <a:pt x="0" y="7900"/>
                  </a:lnTo>
                  <a:cubicBezTo>
                    <a:pt x="0" y="5805"/>
                    <a:pt x="832" y="3795"/>
                    <a:pt x="2314" y="2314"/>
                  </a:cubicBezTo>
                  <a:cubicBezTo>
                    <a:pt x="3795" y="832"/>
                    <a:pt x="5805" y="0"/>
                    <a:pt x="7900" y="0"/>
                  </a:cubicBezTo>
                  <a:close/>
                </a:path>
              </a:pathLst>
            </a:custGeom>
            <a:solidFill>
              <a:srgbClr val="71AAA9">
                <a:alpha val="14901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 txBox="1"/>
            <p:nvPr/>
          </p:nvSpPr>
          <p:spPr>
            <a:xfrm>
              <a:off x="0" y="-152400"/>
              <a:ext cx="2483340" cy="4105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33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1"/>
          <p:cNvGrpSpPr/>
          <p:nvPr/>
        </p:nvGrpSpPr>
        <p:grpSpPr>
          <a:xfrm>
            <a:off x="-57150" y="26290375"/>
            <a:ext cx="21453727" cy="4048076"/>
            <a:chOff x="0" y="-85725"/>
            <a:chExt cx="2806867" cy="346662"/>
          </a:xfrm>
        </p:grpSpPr>
        <p:sp>
          <p:nvSpPr>
            <p:cNvPr id="107" name="Google Shape;107;p1"/>
            <p:cNvSpPr/>
            <p:nvPr/>
          </p:nvSpPr>
          <p:spPr>
            <a:xfrm>
              <a:off x="0" y="0"/>
              <a:ext cx="2806867" cy="260937"/>
            </a:xfrm>
            <a:custGeom>
              <a:rect b="b" l="l" r="r" t="t"/>
              <a:pathLst>
                <a:path extrusionOk="0" h="260937" w="2806867">
                  <a:moveTo>
                    <a:pt x="0" y="0"/>
                  </a:moveTo>
                  <a:lnTo>
                    <a:pt x="2806867" y="0"/>
                  </a:lnTo>
                  <a:lnTo>
                    <a:pt x="2806867" y="260937"/>
                  </a:lnTo>
                  <a:lnTo>
                    <a:pt x="0" y="260937"/>
                  </a:lnTo>
                  <a:close/>
                </a:path>
              </a:pathLst>
            </a:custGeom>
            <a:solidFill>
              <a:srgbClr val="13566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"/>
            <p:cNvSpPr txBox="1"/>
            <p:nvPr/>
          </p:nvSpPr>
          <p:spPr>
            <a:xfrm>
              <a:off x="0" y="-85725"/>
              <a:ext cx="2806867" cy="346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5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" name="Google Shape;109;p1"/>
          <p:cNvGrpSpPr/>
          <p:nvPr/>
        </p:nvGrpSpPr>
        <p:grpSpPr>
          <a:xfrm>
            <a:off x="-55650" y="-609851"/>
            <a:ext cx="21453853" cy="5990833"/>
            <a:chOff x="0" y="-85725"/>
            <a:chExt cx="2709333" cy="930904"/>
          </a:xfrm>
        </p:grpSpPr>
        <p:sp>
          <p:nvSpPr>
            <p:cNvPr id="110" name="Google Shape;110;p1"/>
            <p:cNvSpPr/>
            <p:nvPr/>
          </p:nvSpPr>
          <p:spPr>
            <a:xfrm>
              <a:off x="0" y="0"/>
              <a:ext cx="2709333" cy="845179"/>
            </a:xfrm>
            <a:custGeom>
              <a:rect b="b" l="l" r="r" t="t"/>
              <a:pathLst>
                <a:path extrusionOk="0" h="845179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845179"/>
                  </a:lnTo>
                  <a:lnTo>
                    <a:pt x="0" y="845179"/>
                  </a:lnTo>
                  <a:close/>
                </a:path>
              </a:pathLst>
            </a:custGeom>
            <a:solidFill>
              <a:srgbClr val="F8D3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"/>
            <p:cNvSpPr txBox="1"/>
            <p:nvPr/>
          </p:nvSpPr>
          <p:spPr>
            <a:xfrm>
              <a:off x="0" y="-85725"/>
              <a:ext cx="2709333" cy="9309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95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2" name="Google Shape;112;p1"/>
          <p:cNvCxnSpPr/>
          <p:nvPr/>
        </p:nvCxnSpPr>
        <p:spPr>
          <a:xfrm>
            <a:off x="-57150" y="5314950"/>
            <a:ext cx="21488400" cy="57300"/>
          </a:xfrm>
          <a:prstGeom prst="straightConnector1">
            <a:avLst/>
          </a:prstGeom>
          <a:noFill/>
          <a:ln cap="rnd" cmpd="sng" w="114300">
            <a:solidFill>
              <a:srgbClr val="04ADA3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13" name="Google Shape;113;p1"/>
          <p:cNvGrpSpPr/>
          <p:nvPr/>
        </p:nvGrpSpPr>
        <p:grpSpPr>
          <a:xfrm>
            <a:off x="1109225" y="380372"/>
            <a:ext cx="19220400" cy="5388439"/>
            <a:chOff x="-12" y="-209544"/>
            <a:chExt cx="25627200" cy="6813047"/>
          </a:xfrm>
        </p:grpSpPr>
        <p:sp>
          <p:nvSpPr>
            <p:cNvPr id="114" name="Google Shape;114;p1"/>
            <p:cNvSpPr/>
            <p:nvPr/>
          </p:nvSpPr>
          <p:spPr>
            <a:xfrm>
              <a:off x="0" y="0"/>
              <a:ext cx="25627107" cy="6603503"/>
            </a:xfrm>
            <a:custGeom>
              <a:rect b="b" l="l" r="r" t="t"/>
              <a:pathLst>
                <a:path extrusionOk="0" h="6603503" w="25627107">
                  <a:moveTo>
                    <a:pt x="0" y="0"/>
                  </a:moveTo>
                  <a:lnTo>
                    <a:pt x="25627107" y="0"/>
                  </a:lnTo>
                  <a:lnTo>
                    <a:pt x="25627107" y="6603503"/>
                  </a:lnTo>
                  <a:lnTo>
                    <a:pt x="0" y="6603503"/>
                  </a:lnTo>
                  <a:close/>
                </a:path>
              </a:pathLst>
            </a:custGeom>
            <a:blipFill rotWithShape="1">
              <a:blip r:embed="rId3">
                <a:alphaModFix amt="0"/>
              </a:blip>
              <a:stretch>
                <a:fillRect b="-3894" l="0" r="10311" t="-31747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 txBox="1"/>
            <p:nvPr/>
          </p:nvSpPr>
          <p:spPr>
            <a:xfrm>
              <a:off x="-12" y="-209544"/>
              <a:ext cx="25627200" cy="608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7500">
                  <a:solidFill>
                    <a:srgbClr val="2E2925"/>
                  </a:solidFill>
                  <a:latin typeface="Arial"/>
                  <a:ea typeface="Arial"/>
                  <a:cs typeface="Arial"/>
                  <a:sym typeface="Arial"/>
                </a:rPr>
                <a:t>Teach people the cool thing you learned in 5 seconds </a:t>
              </a:r>
              <a:endParaRPr sz="7500"/>
            </a:p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500">
                  <a:solidFill>
                    <a:srgbClr val="2E2925"/>
                  </a:solidFill>
                  <a:latin typeface="Arial"/>
                  <a:ea typeface="Arial"/>
                  <a:cs typeface="Arial"/>
                  <a:sym typeface="Arial"/>
                </a:rPr>
                <a:t>(takeaway, not title) </a:t>
              </a:r>
              <a:endParaRPr sz="7500"/>
            </a:p>
          </p:txBody>
        </p:sp>
      </p:grpSp>
      <p:grpSp>
        <p:nvGrpSpPr>
          <p:cNvPr id="116" name="Google Shape;116;p1"/>
          <p:cNvGrpSpPr/>
          <p:nvPr/>
        </p:nvGrpSpPr>
        <p:grpSpPr>
          <a:xfrm>
            <a:off x="3914149" y="27446225"/>
            <a:ext cx="13120522" cy="2529257"/>
            <a:chOff x="0" y="-1252033"/>
            <a:chExt cx="17494030" cy="3372341"/>
          </a:xfrm>
        </p:grpSpPr>
        <p:sp>
          <p:nvSpPr>
            <p:cNvPr id="117" name="Google Shape;117;p1"/>
            <p:cNvSpPr/>
            <p:nvPr/>
          </p:nvSpPr>
          <p:spPr>
            <a:xfrm>
              <a:off x="0" y="0"/>
              <a:ext cx="17494030" cy="2120308"/>
            </a:xfrm>
            <a:custGeom>
              <a:rect b="b" l="l" r="r" t="t"/>
              <a:pathLst>
                <a:path extrusionOk="0" h="2120308" w="17494030">
                  <a:moveTo>
                    <a:pt x="0" y="0"/>
                  </a:moveTo>
                  <a:lnTo>
                    <a:pt x="17494030" y="0"/>
                  </a:lnTo>
                  <a:lnTo>
                    <a:pt x="17494030" y="2120308"/>
                  </a:lnTo>
                  <a:lnTo>
                    <a:pt x="0" y="2120308"/>
                  </a:lnTo>
                  <a:close/>
                </a:path>
              </a:pathLst>
            </a:custGeom>
            <a:blipFill rotWithShape="1">
              <a:blip r:embed="rId3">
                <a:alphaModFix amt="0"/>
              </a:blip>
              <a:stretch>
                <a:fillRect b="-46228" l="0" r="23207" t="-100679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"/>
            <p:cNvSpPr txBox="1"/>
            <p:nvPr/>
          </p:nvSpPr>
          <p:spPr>
            <a:xfrm>
              <a:off x="1" y="-1252033"/>
              <a:ext cx="17493900" cy="337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2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Author Name(s) and </a:t>
              </a:r>
              <a:r>
                <a:rPr lang="en-US" sz="42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  <a:extLst>
                    <a:ext uri="http://customooxmlschemas.google.com/">
                      <go:slidesCustomData xmlns:go="http://customooxmlschemas.google.com/" textRoundtripDataId="1"/>
                    </a:ext>
                  </a:extLst>
                </a:rPr>
                <a:t>Affiliations</a:t>
              </a:r>
              <a:r>
                <a:rPr lang="en-US" sz="42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(logos allowed)</a:t>
              </a:r>
              <a:endParaRPr/>
            </a:p>
          </p:txBody>
        </p:sp>
      </p:grpSp>
      <p:grpSp>
        <p:nvGrpSpPr>
          <p:cNvPr id="119" name="Google Shape;119;p1"/>
          <p:cNvGrpSpPr/>
          <p:nvPr/>
        </p:nvGrpSpPr>
        <p:grpSpPr>
          <a:xfrm>
            <a:off x="11313081" y="12273106"/>
            <a:ext cx="8396287" cy="4518697"/>
            <a:chOff x="0" y="-28575"/>
            <a:chExt cx="11195050" cy="6024929"/>
          </a:xfrm>
        </p:grpSpPr>
        <p:sp>
          <p:nvSpPr>
            <p:cNvPr id="120" name="Google Shape;120;p1"/>
            <p:cNvSpPr/>
            <p:nvPr/>
          </p:nvSpPr>
          <p:spPr>
            <a:xfrm>
              <a:off x="0" y="0"/>
              <a:ext cx="11195050" cy="5996303"/>
            </a:xfrm>
            <a:custGeom>
              <a:rect b="b" l="l" r="r" t="t"/>
              <a:pathLst>
                <a:path extrusionOk="0" h="5996303" w="11195050">
                  <a:moveTo>
                    <a:pt x="0" y="0"/>
                  </a:moveTo>
                  <a:lnTo>
                    <a:pt x="11195050" y="0"/>
                  </a:lnTo>
                  <a:lnTo>
                    <a:pt x="11195050" y="5996303"/>
                  </a:lnTo>
                  <a:lnTo>
                    <a:pt x="0" y="59963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"/>
            <p:cNvSpPr txBox="1"/>
            <p:nvPr/>
          </p:nvSpPr>
          <p:spPr>
            <a:xfrm>
              <a:off x="0" y="-28575"/>
              <a:ext cx="11194999" cy="60249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34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v</a:t>
              </a:r>
              <a:endParaRPr/>
            </a:p>
          </p:txBody>
        </p:sp>
      </p:grpSp>
      <p:grpSp>
        <p:nvGrpSpPr>
          <p:cNvPr id="122" name="Google Shape;122;p1"/>
          <p:cNvGrpSpPr/>
          <p:nvPr/>
        </p:nvGrpSpPr>
        <p:grpSpPr>
          <a:xfrm>
            <a:off x="1799225" y="12273106"/>
            <a:ext cx="8266281" cy="4518696"/>
            <a:chOff x="0" y="-28575"/>
            <a:chExt cx="11021708" cy="6024928"/>
          </a:xfrm>
        </p:grpSpPr>
        <p:sp>
          <p:nvSpPr>
            <p:cNvPr id="123" name="Google Shape;123;p1"/>
            <p:cNvSpPr/>
            <p:nvPr/>
          </p:nvSpPr>
          <p:spPr>
            <a:xfrm>
              <a:off x="0" y="0"/>
              <a:ext cx="11021695" cy="5996302"/>
            </a:xfrm>
            <a:custGeom>
              <a:rect b="b" l="l" r="r" t="t"/>
              <a:pathLst>
                <a:path extrusionOk="0" h="5996302" w="11021695">
                  <a:moveTo>
                    <a:pt x="0" y="0"/>
                  </a:moveTo>
                  <a:lnTo>
                    <a:pt x="11021695" y="0"/>
                  </a:lnTo>
                  <a:lnTo>
                    <a:pt x="11021695" y="5996302"/>
                  </a:lnTo>
                  <a:lnTo>
                    <a:pt x="0" y="59963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"/>
            <p:cNvSpPr txBox="1"/>
            <p:nvPr/>
          </p:nvSpPr>
          <p:spPr>
            <a:xfrm>
              <a:off x="0" y="-28575"/>
              <a:ext cx="11021708" cy="60249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1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34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v</a:t>
              </a:r>
              <a:endParaRPr/>
            </a:p>
          </p:txBody>
        </p:sp>
      </p:grpSp>
      <p:sp>
        <p:nvSpPr>
          <p:cNvPr id="125" name="Google Shape;125;p1"/>
          <p:cNvSpPr txBox="1"/>
          <p:nvPr/>
        </p:nvSpPr>
        <p:spPr>
          <a:xfrm>
            <a:off x="11167289" y="10387224"/>
            <a:ext cx="89961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57286"/>
                </a:solidFill>
                <a:latin typeface="Arial"/>
                <a:ea typeface="Arial"/>
                <a:cs typeface="Arial"/>
                <a:sym typeface="Arial"/>
              </a:rPr>
              <a:t>Section 2 (ex: Result 2): </a:t>
            </a:r>
            <a:r>
              <a:rPr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  <a:t>Big figures are easier to skim at a distance, and more accessible.</a:t>
            </a:r>
            <a:endParaRPr sz="2800"/>
          </a:p>
        </p:txBody>
      </p:sp>
      <p:sp>
        <p:nvSpPr>
          <p:cNvPr id="126" name="Google Shape;126;p1"/>
          <p:cNvSpPr txBox="1"/>
          <p:nvPr/>
        </p:nvSpPr>
        <p:spPr>
          <a:xfrm>
            <a:off x="935175" y="7513700"/>
            <a:ext cx="19285800" cy="26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Autofit/>
          </a:bodyPr>
          <a:lstStyle/>
          <a:p>
            <a:pPr indent="0" lvl="0" marL="0" marR="0" rtl="0" algn="l">
              <a:lnSpc>
                <a:spcPct val="15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57286"/>
                </a:solidFill>
                <a:latin typeface="Arial"/>
                <a:ea typeface="Arial"/>
                <a:cs typeface="Arial"/>
                <a:sym typeface="Arial"/>
              </a:rPr>
              <a:t>Background Information: </a:t>
            </a:r>
            <a:r>
              <a:rPr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  <a:t>This section should be about the problem, project justification, and/or the hypothesis. It </a:t>
            </a:r>
            <a:r>
              <a:rPr lang="en-US" sz="2800">
                <a:solidFill>
                  <a:srgbClr val="2E2925"/>
                </a:solidFill>
              </a:rPr>
              <a:t>should</a:t>
            </a:r>
            <a:r>
              <a:rPr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  <a:t> be short and sweet to tell attendees why the research is important. </a:t>
            </a:r>
            <a:br>
              <a:rPr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-US" sz="2800">
                <a:solidFill>
                  <a:srgbClr val="2E2925"/>
                </a:solidFill>
              </a:rPr>
              <a:t>The fewer words the better! Focus on using high quality visuals with brief descriptions.</a:t>
            </a:r>
            <a:endParaRPr b="1" sz="2800">
              <a:solidFill>
                <a:srgbClr val="2E2925"/>
              </a:solidFill>
            </a:endParaRPr>
          </a:p>
          <a:p>
            <a:pPr indent="0" lvl="0" marL="0" marR="0" rtl="0" algn="l">
              <a:lnSpc>
                <a:spcPct val="15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2E2925"/>
              </a:solidFill>
            </a:endParaRPr>
          </a:p>
        </p:txBody>
      </p:sp>
      <p:grpSp>
        <p:nvGrpSpPr>
          <p:cNvPr id="127" name="Google Shape;127;p1"/>
          <p:cNvGrpSpPr/>
          <p:nvPr/>
        </p:nvGrpSpPr>
        <p:grpSpPr>
          <a:xfrm>
            <a:off x="864761" y="5409900"/>
            <a:ext cx="15894991" cy="1865777"/>
            <a:chOff x="0" y="-114300"/>
            <a:chExt cx="20420081" cy="2514863"/>
          </a:xfrm>
        </p:grpSpPr>
        <p:sp>
          <p:nvSpPr>
            <p:cNvPr id="128" name="Google Shape;128;p1"/>
            <p:cNvSpPr/>
            <p:nvPr/>
          </p:nvSpPr>
          <p:spPr>
            <a:xfrm>
              <a:off x="0" y="0"/>
              <a:ext cx="20420081" cy="2400555"/>
            </a:xfrm>
            <a:custGeom>
              <a:rect b="b" l="l" r="r" t="t"/>
              <a:pathLst>
                <a:path extrusionOk="0" h="2400555" w="20420081">
                  <a:moveTo>
                    <a:pt x="0" y="0"/>
                  </a:moveTo>
                  <a:lnTo>
                    <a:pt x="20420081" y="0"/>
                  </a:lnTo>
                  <a:lnTo>
                    <a:pt x="20420081" y="2400555"/>
                  </a:lnTo>
                  <a:lnTo>
                    <a:pt x="0" y="2400555"/>
                  </a:lnTo>
                  <a:close/>
                </a:path>
              </a:pathLst>
            </a:custGeom>
            <a:blipFill rotWithShape="1">
              <a:blip r:embed="rId4">
                <a:alphaModFix amt="0"/>
              </a:blip>
              <a:stretch>
                <a:fillRect b="-161721" l="0" r="0" t="-161721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 txBox="1"/>
            <p:nvPr/>
          </p:nvSpPr>
          <p:spPr>
            <a:xfrm>
              <a:off x="0" y="-114300"/>
              <a:ext cx="20420079" cy="25148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200">
                  <a:solidFill>
                    <a:srgbClr val="195565"/>
                  </a:solidFill>
                  <a:latin typeface="Arial"/>
                  <a:ea typeface="Arial"/>
                  <a:cs typeface="Arial"/>
                  <a:sym typeface="Arial"/>
                </a:rPr>
                <a:t>Title Goes Here: Extra Space for Long Titles</a:t>
              </a:r>
              <a:endParaRPr>
                <a:solidFill>
                  <a:srgbClr val="195565"/>
                </a:solidFill>
              </a:endParaRPr>
            </a:p>
          </p:txBody>
        </p:sp>
      </p:grpSp>
      <p:grpSp>
        <p:nvGrpSpPr>
          <p:cNvPr id="130" name="Google Shape;130;p1"/>
          <p:cNvGrpSpPr/>
          <p:nvPr/>
        </p:nvGrpSpPr>
        <p:grpSpPr>
          <a:xfrm>
            <a:off x="1043775" y="25002723"/>
            <a:ext cx="19285875" cy="2020799"/>
            <a:chOff x="0" y="-257745"/>
            <a:chExt cx="25714500" cy="3363513"/>
          </a:xfrm>
        </p:grpSpPr>
        <p:sp>
          <p:nvSpPr>
            <p:cNvPr id="131" name="Google Shape;131;p1"/>
            <p:cNvSpPr/>
            <p:nvPr/>
          </p:nvSpPr>
          <p:spPr>
            <a:xfrm>
              <a:off x="0" y="-2"/>
              <a:ext cx="25714437" cy="3105770"/>
            </a:xfrm>
            <a:custGeom>
              <a:rect b="b" l="l" r="r" t="t"/>
              <a:pathLst>
                <a:path extrusionOk="0" h="2716337" w="25714437">
                  <a:moveTo>
                    <a:pt x="0" y="0"/>
                  </a:moveTo>
                  <a:lnTo>
                    <a:pt x="25714437" y="0"/>
                  </a:lnTo>
                  <a:lnTo>
                    <a:pt x="25714437" y="2716337"/>
                  </a:lnTo>
                  <a:lnTo>
                    <a:pt x="0" y="2716337"/>
                  </a:lnTo>
                  <a:close/>
                </a:path>
              </a:pathLst>
            </a:custGeom>
            <a:solidFill>
              <a:srgbClr val="FFFFFF">
                <a:alpha val="196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"/>
            <p:cNvSpPr txBox="1"/>
            <p:nvPr/>
          </p:nvSpPr>
          <p:spPr>
            <a:xfrm>
              <a:off x="0" y="-257745"/>
              <a:ext cx="25714500" cy="3271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057286"/>
                  </a:solidFill>
                  <a:latin typeface="Arial"/>
                  <a:ea typeface="Arial"/>
                  <a:cs typeface="Arial"/>
                  <a:sym typeface="Arial"/>
                </a:rPr>
                <a:t>Closing Section:</a:t>
              </a:r>
              <a:r>
                <a:rPr b="1" lang="en-US" sz="2800">
                  <a:solidFill>
                    <a:srgbClr val="2E2925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800">
                  <a:solidFill>
                    <a:srgbClr val="2E2925"/>
                  </a:solidFill>
                  <a:latin typeface="Arial"/>
                  <a:ea typeface="Arial"/>
                  <a:cs typeface="Arial"/>
                  <a:sym typeface="Arial"/>
                </a:rPr>
                <a:t>Use this space to include additional information such as limitations, acknowledgements, future planned work, another key takeaway, actionable item(s) for brewers, etc. </a:t>
              </a:r>
              <a:endParaRPr sz="2800"/>
            </a:p>
          </p:txBody>
        </p:sp>
      </p:grpSp>
      <p:pic>
        <p:nvPicPr>
          <p:cNvPr id="133" name="Google Shape;13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05920" y="11866879"/>
            <a:ext cx="5751855" cy="5243922"/>
          </a:xfrm>
          <a:prstGeom prst="rect">
            <a:avLst/>
          </a:prstGeom>
          <a:noFill/>
          <a:ln cap="flat" cmpd="sng" w="12700">
            <a:solidFill>
              <a:srgbClr val="F8D38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34" name="Google Shape;13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313076" y="11864292"/>
            <a:ext cx="8829979" cy="5199197"/>
          </a:xfrm>
          <a:prstGeom prst="rect">
            <a:avLst/>
          </a:prstGeom>
          <a:noFill/>
          <a:ln cap="flat" cmpd="sng" w="12700">
            <a:solidFill>
              <a:srgbClr val="F8D38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35" name="Google Shape;135;p1"/>
          <p:cNvSpPr txBox="1"/>
          <p:nvPr/>
        </p:nvSpPr>
        <p:spPr>
          <a:xfrm rot="-2063625">
            <a:off x="1708964" y="14248421"/>
            <a:ext cx="7574392" cy="98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90">
                <a:solidFill>
                  <a:srgbClr val="B34932"/>
                </a:solidFill>
                <a:latin typeface="Arial"/>
                <a:ea typeface="Arial"/>
                <a:cs typeface="Arial"/>
                <a:sym typeface="Arial"/>
              </a:rPr>
              <a:t>Example - Example</a:t>
            </a:r>
            <a:endParaRPr/>
          </a:p>
        </p:txBody>
      </p:sp>
      <p:grpSp>
        <p:nvGrpSpPr>
          <p:cNvPr id="136" name="Google Shape;136;p1"/>
          <p:cNvGrpSpPr/>
          <p:nvPr/>
        </p:nvGrpSpPr>
        <p:grpSpPr>
          <a:xfrm>
            <a:off x="5777225" y="13750066"/>
            <a:ext cx="9394370" cy="1689693"/>
            <a:chOff x="-53402" y="0"/>
            <a:chExt cx="12405894" cy="2231352"/>
          </a:xfrm>
        </p:grpSpPr>
        <p:sp>
          <p:nvSpPr>
            <p:cNvPr id="137" name="Google Shape;137;p1"/>
            <p:cNvSpPr/>
            <p:nvPr/>
          </p:nvSpPr>
          <p:spPr>
            <a:xfrm>
              <a:off x="0" y="0"/>
              <a:ext cx="12352492" cy="2231352"/>
            </a:xfrm>
            <a:custGeom>
              <a:rect b="b" l="l" r="r" t="t"/>
              <a:pathLst>
                <a:path extrusionOk="0" h="2231352" w="12352492">
                  <a:moveTo>
                    <a:pt x="0" y="0"/>
                  </a:moveTo>
                  <a:lnTo>
                    <a:pt x="12352492" y="0"/>
                  </a:lnTo>
                  <a:lnTo>
                    <a:pt x="12352492" y="2231352"/>
                  </a:lnTo>
                  <a:lnTo>
                    <a:pt x="0" y="2231352"/>
                  </a:lnTo>
                  <a:close/>
                </a:path>
              </a:pathLst>
            </a:custGeom>
            <a:solidFill>
              <a:srgbClr val="B3493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-53402" y="390358"/>
              <a:ext cx="12352479" cy="1647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2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745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You can create charts in PPT like these examples</a:t>
              </a:r>
              <a:endParaRPr/>
            </a:p>
          </p:txBody>
        </p:sp>
      </p:grpSp>
      <p:sp>
        <p:nvSpPr>
          <p:cNvPr id="139" name="Google Shape;139;p1"/>
          <p:cNvSpPr/>
          <p:nvPr/>
        </p:nvSpPr>
        <p:spPr>
          <a:xfrm>
            <a:off x="497219" y="27303885"/>
            <a:ext cx="2984808" cy="2845408"/>
          </a:xfrm>
          <a:custGeom>
            <a:rect b="b" l="l" r="r" t="t"/>
            <a:pathLst>
              <a:path extrusionOk="0" h="2845408" w="2984808">
                <a:moveTo>
                  <a:pt x="0" y="0"/>
                </a:moveTo>
                <a:lnTo>
                  <a:pt x="2984808" y="0"/>
                </a:lnTo>
                <a:lnTo>
                  <a:pt x="2984808" y="2845408"/>
                </a:lnTo>
                <a:lnTo>
                  <a:pt x="0" y="28454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864750" y="10437152"/>
            <a:ext cx="8673000" cy="10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57286"/>
                </a:solidFill>
                <a:latin typeface="Arial"/>
                <a:ea typeface="Arial"/>
                <a:cs typeface="Arial"/>
                <a:sym typeface="Arial"/>
              </a:rPr>
              <a:t>Section 1 (ex: Result 1):</a:t>
            </a:r>
            <a:r>
              <a:rPr b="1"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>
                <a:solidFill>
                  <a:srgbClr val="2E2925"/>
                </a:solidFill>
                <a:latin typeface="Arial"/>
                <a:ea typeface="Arial"/>
                <a:cs typeface="Arial"/>
                <a:sym typeface="Arial"/>
              </a:rPr>
              <a:t>Quickly explain what the graph shows. Help people think.</a:t>
            </a:r>
            <a:endParaRPr sz="2800"/>
          </a:p>
        </p:txBody>
      </p:sp>
      <p:sp>
        <p:nvSpPr>
          <p:cNvPr id="141" name="Google Shape;141;p1"/>
          <p:cNvSpPr txBox="1"/>
          <p:nvPr/>
        </p:nvSpPr>
        <p:spPr>
          <a:xfrm>
            <a:off x="838650" y="17462953"/>
            <a:ext cx="19491000" cy="9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57286"/>
                </a:solidFill>
                <a:latin typeface="Arial"/>
                <a:ea typeface="Arial"/>
                <a:cs typeface="Arial"/>
                <a:sym typeface="Arial"/>
              </a:rPr>
              <a:t>Section 3 (ex: Methods): </a:t>
            </a:r>
            <a:r>
              <a:rPr lang="en-US" sz="2800">
                <a:solidFill>
                  <a:srgbClr val="2E2925"/>
                </a:solidFill>
              </a:rPr>
              <a:t>Use an infographic or photos to demonstrate methods rather than using text. BioRender.com, TheNounProject.com, Canva.com, Visme.com, and PowerPoint are just a few free tools for making infographics.</a:t>
            </a:r>
            <a:r>
              <a:rPr b="1" lang="en-US" sz="2800">
                <a:solidFill>
                  <a:srgbClr val="05728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/>
          </a:p>
        </p:txBody>
      </p:sp>
      <p:sp>
        <p:nvSpPr>
          <p:cNvPr id="142" name="Google Shape;142;p1"/>
          <p:cNvSpPr txBox="1"/>
          <p:nvPr/>
        </p:nvSpPr>
        <p:spPr>
          <a:xfrm>
            <a:off x="5317672" y="14576362"/>
            <a:ext cx="107659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p1" title="C Screenshot 2026-06-24 120038.png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5266911" y="18544225"/>
            <a:ext cx="5141914" cy="6325525"/>
          </a:xfrm>
          <a:prstGeom prst="rect">
            <a:avLst/>
          </a:prstGeom>
          <a:noFill/>
          <a:ln cap="flat" cmpd="sng" w="12700">
            <a:solidFill>
              <a:srgbClr val="F8D38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4" name="Google Shape;144;p1" title="B Screenshot 2026-06-24 120014.png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747912" y="19643274"/>
            <a:ext cx="8266275" cy="4114645"/>
          </a:xfrm>
          <a:prstGeom prst="rect">
            <a:avLst/>
          </a:prstGeom>
          <a:noFill/>
          <a:ln cap="flat" cmpd="sng" w="12700">
            <a:solidFill>
              <a:srgbClr val="F8D38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45" name="Google Shape;145;p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7466800" y="27399988"/>
            <a:ext cx="2581161" cy="26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6" name="Google Shape;146;p1"/>
          <p:cNvGrpSpPr/>
          <p:nvPr/>
        </p:nvGrpSpPr>
        <p:grpSpPr>
          <a:xfrm>
            <a:off x="14625500" y="26735388"/>
            <a:ext cx="6447688" cy="2040358"/>
            <a:chOff x="0" y="-9"/>
            <a:chExt cx="7399229" cy="2003100"/>
          </a:xfrm>
        </p:grpSpPr>
        <p:sp>
          <p:nvSpPr>
            <p:cNvPr id="147" name="Google Shape;147;p1"/>
            <p:cNvSpPr/>
            <p:nvPr/>
          </p:nvSpPr>
          <p:spPr>
            <a:xfrm>
              <a:off x="0" y="0"/>
              <a:ext cx="7399131" cy="1489226"/>
            </a:xfrm>
            <a:custGeom>
              <a:rect b="b" l="l" r="r" t="t"/>
              <a:pathLst>
                <a:path extrusionOk="0" h="1489226" w="7399131">
                  <a:moveTo>
                    <a:pt x="0" y="0"/>
                  </a:moveTo>
                  <a:lnTo>
                    <a:pt x="7399131" y="0"/>
                  </a:lnTo>
                  <a:lnTo>
                    <a:pt x="7399131" y="1489226"/>
                  </a:lnTo>
                  <a:lnTo>
                    <a:pt x="0" y="1489226"/>
                  </a:lnTo>
                  <a:close/>
                </a:path>
              </a:pathLst>
            </a:custGeom>
            <a:solidFill>
              <a:srgbClr val="B34932"/>
            </a:solidFill>
            <a:ln>
              <a:noFill/>
            </a:ln>
          </p:spPr>
          <p:txBody>
            <a:bodyPr anchorCtr="0" anchor="t" bIns="52575" lIns="105200" spcFirstLastPara="1" rIns="105200" wrap="square" tIns="525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7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"/>
            <p:cNvSpPr txBox="1"/>
            <p:nvPr/>
          </p:nvSpPr>
          <p:spPr>
            <a:xfrm>
              <a:off x="29" y="-9"/>
              <a:ext cx="7399200" cy="200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8450" lIns="58450" spcFirstLastPara="1" rIns="58450" wrap="square" tIns="58450">
              <a:noAutofit/>
            </a:bodyPr>
            <a:lstStyle/>
            <a:p>
              <a:pPr indent="0" lvl="0" marL="0" marR="0" rtl="0" algn="ctr">
                <a:lnSpc>
                  <a:spcPct val="12002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309">
                  <a:solidFill>
                    <a:srgbClr val="FFFFFF"/>
                  </a:solidFill>
                </a:rPr>
                <a:t>Copy &amp; Paste Your </a:t>
              </a:r>
              <a:r>
                <a:rPr lang="en-US" sz="430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QR Code </a:t>
              </a:r>
              <a:r>
                <a:rPr lang="en-US" sz="4309">
                  <a:solidFill>
                    <a:srgbClr val="FFFFFF"/>
                  </a:solidFill>
                </a:rPr>
                <a:t>Into The White Box</a:t>
              </a:r>
              <a:endParaRPr sz="1611"/>
            </a:p>
          </p:txBody>
        </p:sp>
      </p:grpSp>
      <p:sp>
        <p:nvSpPr>
          <p:cNvPr id="149" name="Google Shape;149;p1"/>
          <p:cNvSpPr txBox="1"/>
          <p:nvPr/>
        </p:nvSpPr>
        <p:spPr>
          <a:xfrm rot="-2063625">
            <a:off x="11461164" y="14227534"/>
            <a:ext cx="7574392" cy="98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90">
                <a:solidFill>
                  <a:srgbClr val="B34932"/>
                </a:solidFill>
                <a:latin typeface="Arial"/>
                <a:ea typeface="Arial"/>
                <a:cs typeface="Arial"/>
                <a:sym typeface="Arial"/>
              </a:rPr>
              <a:t>Example - Example</a:t>
            </a:r>
            <a:endParaRPr/>
          </a:p>
        </p:txBody>
      </p:sp>
      <p:pic>
        <p:nvPicPr>
          <p:cNvPr id="150" name="Google Shape;150;p1" title="Master Brewers-cmyk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7051500" y="4911965"/>
            <a:ext cx="3411725" cy="2381398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"/>
          <p:cNvSpPr txBox="1"/>
          <p:nvPr/>
        </p:nvSpPr>
        <p:spPr>
          <a:xfrm rot="-2063625">
            <a:off x="6837377" y="21333762"/>
            <a:ext cx="7574392" cy="98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90">
                <a:solidFill>
                  <a:srgbClr val="B34932"/>
                </a:solidFill>
                <a:latin typeface="Arial"/>
                <a:ea typeface="Arial"/>
                <a:cs typeface="Arial"/>
                <a:sym typeface="Arial"/>
              </a:rPr>
              <a:t>Example - Example</a:t>
            </a:r>
            <a:endParaRPr/>
          </a:p>
        </p:txBody>
      </p:sp>
      <p:pic>
        <p:nvPicPr>
          <p:cNvPr id="152" name="Google Shape;152;p1" title="Screenshot 2026-06-24 115950.png"/>
          <p:cNvPicPr preferRelativeResize="0"/>
          <p:nvPr/>
        </p:nvPicPr>
        <p:blipFill rotWithShape="1">
          <a:blip r:embed="rId12">
            <a:alphaModFix/>
          </a:blip>
          <a:srcRect b="210" l="0" r="0" t="-210"/>
          <a:stretch/>
        </p:blipFill>
        <p:spPr>
          <a:xfrm>
            <a:off x="743350" y="19226812"/>
            <a:ext cx="5751850" cy="4947550"/>
          </a:xfrm>
          <a:prstGeom prst="rect">
            <a:avLst/>
          </a:prstGeom>
          <a:noFill/>
          <a:ln cap="flat" cmpd="sng" w="12700">
            <a:solidFill>
              <a:srgbClr val="F8D38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53" name="Google Shape;153;p1"/>
          <p:cNvSpPr txBox="1"/>
          <p:nvPr/>
        </p:nvSpPr>
        <p:spPr>
          <a:xfrm rot="-2063625">
            <a:off x="13273127" y="21965937"/>
            <a:ext cx="7574392" cy="98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90">
                <a:solidFill>
                  <a:srgbClr val="B34932"/>
                </a:solidFill>
                <a:latin typeface="Arial"/>
                <a:ea typeface="Arial"/>
                <a:cs typeface="Arial"/>
                <a:sym typeface="Arial"/>
              </a:rPr>
              <a:t>Example - Example</a:t>
            </a:r>
            <a:endParaRPr/>
          </a:p>
        </p:txBody>
      </p:sp>
      <p:sp>
        <p:nvSpPr>
          <p:cNvPr id="154" name="Google Shape;154;p1"/>
          <p:cNvSpPr txBox="1"/>
          <p:nvPr/>
        </p:nvSpPr>
        <p:spPr>
          <a:xfrm rot="-2063625">
            <a:off x="-441448" y="21790837"/>
            <a:ext cx="7574392" cy="983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390">
                <a:solidFill>
                  <a:srgbClr val="B34932"/>
                </a:solidFill>
                <a:latin typeface="Arial"/>
                <a:ea typeface="Arial"/>
                <a:cs typeface="Arial"/>
                <a:sym typeface="Arial"/>
              </a:rPr>
              <a:t>Example - Example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